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97" r:id="rId2"/>
    <p:sldMasterId id="2147483709" r:id="rId3"/>
  </p:sldMasterIdLst>
  <p:notesMasterIdLst>
    <p:notesMasterId r:id="rId28"/>
  </p:notesMasterIdLst>
  <p:sldIdLst>
    <p:sldId id="261" r:id="rId4"/>
    <p:sldId id="264" r:id="rId5"/>
    <p:sldId id="276" r:id="rId6"/>
    <p:sldId id="267" r:id="rId7"/>
    <p:sldId id="272" r:id="rId8"/>
    <p:sldId id="265" r:id="rId9"/>
    <p:sldId id="273" r:id="rId10"/>
    <p:sldId id="274" r:id="rId11"/>
    <p:sldId id="270" r:id="rId12"/>
    <p:sldId id="275" r:id="rId13"/>
    <p:sldId id="271" r:id="rId14"/>
    <p:sldId id="283" r:id="rId15"/>
    <p:sldId id="278" r:id="rId16"/>
    <p:sldId id="277" r:id="rId17"/>
    <p:sldId id="280" r:id="rId18"/>
    <p:sldId id="279" r:id="rId19"/>
    <p:sldId id="259" r:id="rId20"/>
    <p:sldId id="260" r:id="rId21"/>
    <p:sldId id="336" r:id="rId22"/>
    <p:sldId id="337" r:id="rId23"/>
    <p:sldId id="262" r:id="rId24"/>
    <p:sldId id="263" r:id="rId25"/>
    <p:sldId id="338" r:id="rId26"/>
    <p:sldId id="33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212C"/>
    <a:srgbClr val="133B5B"/>
    <a:srgbClr val="6B536D"/>
    <a:srgbClr val="BEA2DC"/>
    <a:srgbClr val="C19A78"/>
    <a:srgbClr val="211914"/>
    <a:srgbClr val="000000"/>
    <a:srgbClr val="AD8458"/>
    <a:srgbClr val="70451D"/>
    <a:srgbClr val="A7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887" autoAdjust="0"/>
    <p:restoredTop sz="89414" autoAdjust="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0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B73D2-6675-7849-A7A5-1376235B35A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43E82-BD94-6940-A480-DFD11F57E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23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on your</a:t>
            </a:r>
            <a:r>
              <a:rPr lang="en-US" baseline="0" dirty="0"/>
              <a:t> belief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43E82-BD94-6940-A480-DFD11F57EE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8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how to do that??</a:t>
            </a:r>
          </a:p>
          <a:p>
            <a:endParaRPr lang="en-US" dirty="0"/>
          </a:p>
          <a:p>
            <a:r>
              <a:rPr lang="en-US" dirty="0"/>
              <a:t>You</a:t>
            </a:r>
            <a:r>
              <a:rPr lang="en-US" baseline="0" dirty="0"/>
              <a:t> all know this movie right? Who has watched it? Was it good? Did you tell somebody else?</a:t>
            </a:r>
          </a:p>
          <a:p>
            <a:endParaRPr lang="en-US" baseline="0" dirty="0"/>
          </a:p>
          <a:p>
            <a:r>
              <a:rPr lang="en-US" dirty="0"/>
              <a:t>Key point is</a:t>
            </a:r>
            <a:r>
              <a:rPr lang="en-US" baseline="0" dirty="0"/>
              <a:t> Be a product of the product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43E82-BD94-6940-A480-DFD11F57EE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00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Its about teamwork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43E82-BD94-6940-A480-DFD11F57EE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80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43E82-BD94-6940-A480-DFD11F57EE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5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5035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37892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37654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2139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6228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86277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89658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20565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71952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17589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9987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22579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70841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1437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2038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7E8E-12E8-7647-9773-26C5C93A3B1A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CCC9-A877-9F42-9B88-99365D76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45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7E8E-12E8-7647-9773-26C5C93A3B1A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CCC9-A877-9F42-9B88-99365D76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63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7E8E-12E8-7647-9773-26C5C93A3B1A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CCC9-A877-9F42-9B88-99365D76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80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7E8E-12E8-7647-9773-26C5C93A3B1A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CCC9-A877-9F42-9B88-99365D76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40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7E8E-12E8-7647-9773-26C5C93A3B1A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CCC9-A877-9F42-9B88-99365D76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66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7E8E-12E8-7647-9773-26C5C93A3B1A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CCC9-A877-9F42-9B88-99365D76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37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7E8E-12E8-7647-9773-26C5C93A3B1A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CCC9-A877-9F42-9B88-99365D76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44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5847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7E8E-12E8-7647-9773-26C5C93A3B1A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CCC9-A877-9F42-9B88-99365D76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049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7E8E-12E8-7647-9773-26C5C93A3B1A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CCC9-A877-9F42-9B88-99365D76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57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7E8E-12E8-7647-9773-26C5C93A3B1A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CCC9-A877-9F42-9B88-99365D76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95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7E8E-12E8-7647-9773-26C5C93A3B1A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5CCC9-A877-9F42-9B88-99365D76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45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3738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4635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3955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4383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9107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75415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015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493D4-127D-4D7E-98C5-EB392743E513}" type="datetimeFigureOut">
              <a:rPr lang="en-SG" smtClean="0"/>
              <a:t>1/11/2018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7A4E7-434D-4FC3-9FEC-AE2315C554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6701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37E8E-12E8-7647-9773-26C5C93A3B1A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5CCC9-A877-9F42-9B88-99365D766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0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42000" y="101029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Why retailing is </a:t>
            </a:r>
            <a:r>
              <a:rPr lang="en-US" dirty="0" err="1"/>
              <a:t>impt</a:t>
            </a:r>
            <a:endParaRPr lang="en-US" dirty="0"/>
          </a:p>
          <a:p>
            <a:r>
              <a:rPr lang="en-US" dirty="0"/>
              <a:t>.</a:t>
            </a:r>
          </a:p>
          <a:p>
            <a:r>
              <a:rPr lang="en-US" dirty="0"/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44" y="0"/>
            <a:ext cx="12233192" cy="6884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4412" y="4743905"/>
            <a:ext cx="35587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u="sng" dirty="0">
                <a:solidFill>
                  <a:srgbClr val="FFF551"/>
                </a:solidFill>
              </a:rPr>
              <a:t>Retailing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01961" y="5099348"/>
            <a:ext cx="17780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Goals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590133" y="5099346"/>
            <a:ext cx="28907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Attitude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63574" y="5106607"/>
            <a:ext cx="3379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Prospecting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88216" y="5106611"/>
            <a:ext cx="1937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Follow Up</a:t>
            </a:r>
          </a:p>
        </p:txBody>
      </p:sp>
      <p:sp>
        <p:nvSpPr>
          <p:cNvPr id="12" name="Oval 11"/>
          <p:cNvSpPr/>
          <p:nvPr/>
        </p:nvSpPr>
        <p:spPr>
          <a:xfrm>
            <a:off x="1772525" y="5380017"/>
            <a:ext cx="177638" cy="166801"/>
          </a:xfrm>
          <a:prstGeom prst="ellipse">
            <a:avLst/>
          </a:prstGeom>
          <a:solidFill>
            <a:srgbClr val="FCF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61773" y="5378481"/>
            <a:ext cx="177638" cy="166801"/>
          </a:xfrm>
          <a:prstGeom prst="ellipse">
            <a:avLst/>
          </a:prstGeom>
          <a:solidFill>
            <a:srgbClr val="FCF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85899" y="5376945"/>
            <a:ext cx="177638" cy="166801"/>
          </a:xfrm>
          <a:prstGeom prst="ellipse">
            <a:avLst/>
          </a:prstGeom>
          <a:solidFill>
            <a:srgbClr val="FCF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965612" y="5375409"/>
            <a:ext cx="177638" cy="166801"/>
          </a:xfrm>
          <a:prstGeom prst="ellipse">
            <a:avLst/>
          </a:prstGeom>
          <a:solidFill>
            <a:srgbClr val="FCF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80896" y="298437"/>
            <a:ext cx="99639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Retailing is vital link in B5</a:t>
            </a:r>
          </a:p>
        </p:txBody>
      </p:sp>
    </p:spTree>
    <p:extLst>
      <p:ext uri="{BB962C8B-B14F-4D97-AF65-F5344CB8AC3E}">
        <p14:creationId xmlns:p14="http://schemas.microsoft.com/office/powerpoint/2010/main" val="1765977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554" y="3315885"/>
            <a:ext cx="3647726" cy="3182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344" y="429502"/>
            <a:ext cx="3581117" cy="2502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917" y="392153"/>
            <a:ext cx="4253892" cy="2392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698696" y="3230585"/>
            <a:ext cx="59582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“OPEN” BOX </a:t>
            </a:r>
            <a:r>
              <a:rPr lang="en-US" sz="7200" dirty="0"/>
              <a:t>is a great way to start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46008" y="5446576"/>
            <a:ext cx="4670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&amp; Duplicate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01" y="464041"/>
            <a:ext cx="3869244" cy="2901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4517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050" y="3772134"/>
            <a:ext cx="3682461" cy="2761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93454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9978" y="205408"/>
            <a:ext cx="5958254" cy="3416320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ysClr val="windowText" lastClr="000000"/>
                </a:solidFill>
              </a:rPr>
              <a:t>“OPEN” Shops </a:t>
            </a:r>
            <a:r>
              <a:rPr lang="en-US" sz="7200" dirty="0">
                <a:solidFill>
                  <a:sysClr val="windowText" lastClr="000000"/>
                </a:solidFill>
              </a:rPr>
              <a:t>are fun! </a:t>
            </a:r>
          </a:p>
          <a:p>
            <a:r>
              <a:rPr lang="en-US" sz="7200" dirty="0">
                <a:solidFill>
                  <a:sysClr val="windowText" lastClr="000000"/>
                </a:solidFill>
              </a:rPr>
              <a:t>Be creative!</a:t>
            </a:r>
          </a:p>
        </p:txBody>
      </p:sp>
    </p:spTree>
    <p:extLst>
      <p:ext uri="{BB962C8B-B14F-4D97-AF65-F5344CB8AC3E}">
        <p14:creationId xmlns:p14="http://schemas.microsoft.com/office/powerpoint/2010/main" val="913400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05153" cy="6828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298" y="-4859"/>
            <a:ext cx="3526162" cy="4636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5"/>
          <a:srcRect l="-909" r="83"/>
          <a:stretch/>
        </p:blipFill>
        <p:spPr>
          <a:xfrm>
            <a:off x="5547338" y="4187759"/>
            <a:ext cx="3530122" cy="2614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886468" y="2801090"/>
            <a:ext cx="2203992" cy="5602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853327" y="1344522"/>
            <a:ext cx="369355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“OPEN</a:t>
            </a:r>
            <a:r>
              <a:rPr lang="en-US" sz="6000" b="1"/>
              <a:t>” House</a:t>
            </a:r>
            <a:endParaRPr lang="en-US" sz="6000" dirty="0"/>
          </a:p>
          <a:p>
            <a:pPr algn="ctr"/>
            <a:endParaRPr lang="en-US" sz="6000" dirty="0"/>
          </a:p>
          <a:p>
            <a:pPr algn="ctr"/>
            <a:endParaRPr lang="en-US" sz="6000" b="1" dirty="0"/>
          </a:p>
          <a:p>
            <a:pPr algn="ctr"/>
            <a:r>
              <a:rPr lang="en-US" sz="6600" b="1" dirty="0"/>
              <a:t>HBPs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737D8DEA-2429-B444-8E4D-CBD824546CAC}"/>
              </a:ext>
            </a:extLst>
          </p:cNvPr>
          <p:cNvSpPr/>
          <p:nvPr/>
        </p:nvSpPr>
        <p:spPr>
          <a:xfrm>
            <a:off x="10473084" y="3642504"/>
            <a:ext cx="326572" cy="881743"/>
          </a:xfrm>
          <a:prstGeom prst="down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05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7588"/>
          <a:stretch/>
        </p:blipFill>
        <p:spPr>
          <a:xfrm>
            <a:off x="7882074" y="0"/>
            <a:ext cx="436056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936" y="0"/>
            <a:ext cx="385762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9701" y="112038"/>
            <a:ext cx="3772936" cy="618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IF THE ONLY TOOL YOU HAVE IS A HAMMER, YOU TEND TO SEE EVERY PROBLEM AS A NAIL</a:t>
            </a:r>
          </a:p>
          <a:p>
            <a:r>
              <a:rPr lang="en-US" sz="4400" dirty="0"/>
              <a:t>- </a:t>
            </a:r>
            <a:r>
              <a:rPr lang="en-US" sz="2400" dirty="0"/>
              <a:t>Abraham H Maslow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2811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787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314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5241" y="-18676"/>
            <a:ext cx="3954574" cy="2123658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b="1" dirty="0"/>
              <a:t>Leverage GMTSS</a:t>
            </a:r>
          </a:p>
        </p:txBody>
      </p:sp>
    </p:spTree>
    <p:extLst>
      <p:ext uri="{BB962C8B-B14F-4D97-AF65-F5344CB8AC3E}">
        <p14:creationId xmlns:p14="http://schemas.microsoft.com/office/powerpoint/2010/main" val="775574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42000" y="101029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Why retailing is </a:t>
            </a:r>
            <a:r>
              <a:rPr lang="en-US" dirty="0" err="1"/>
              <a:t>impt</a:t>
            </a:r>
            <a:endParaRPr lang="en-US" dirty="0"/>
          </a:p>
          <a:p>
            <a:r>
              <a:rPr lang="en-US" dirty="0"/>
              <a:t>.</a:t>
            </a:r>
          </a:p>
          <a:p>
            <a:r>
              <a:rPr lang="en-US" dirty="0"/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44" y="0"/>
            <a:ext cx="12233192" cy="6884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4412" y="4743905"/>
            <a:ext cx="35587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u="sng" dirty="0">
                <a:solidFill>
                  <a:srgbClr val="FFF551"/>
                </a:solidFill>
              </a:rPr>
              <a:t>Retailing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01961" y="5099348"/>
            <a:ext cx="17780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Goals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590133" y="5099346"/>
            <a:ext cx="28907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Attitude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63574" y="5106607"/>
            <a:ext cx="3379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Prospecting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88216" y="5106611"/>
            <a:ext cx="1937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Follow Up</a:t>
            </a:r>
          </a:p>
        </p:txBody>
      </p:sp>
      <p:sp>
        <p:nvSpPr>
          <p:cNvPr id="12" name="Oval 11"/>
          <p:cNvSpPr/>
          <p:nvPr/>
        </p:nvSpPr>
        <p:spPr>
          <a:xfrm>
            <a:off x="1772525" y="5380017"/>
            <a:ext cx="177638" cy="166801"/>
          </a:xfrm>
          <a:prstGeom prst="ellipse">
            <a:avLst/>
          </a:prstGeom>
          <a:solidFill>
            <a:srgbClr val="FCF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61773" y="5378481"/>
            <a:ext cx="177638" cy="166801"/>
          </a:xfrm>
          <a:prstGeom prst="ellipse">
            <a:avLst/>
          </a:prstGeom>
          <a:solidFill>
            <a:srgbClr val="FCF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85899" y="5376945"/>
            <a:ext cx="177638" cy="166801"/>
          </a:xfrm>
          <a:prstGeom prst="ellipse">
            <a:avLst/>
          </a:prstGeom>
          <a:solidFill>
            <a:srgbClr val="FCF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965612" y="5375409"/>
            <a:ext cx="177638" cy="166801"/>
          </a:xfrm>
          <a:prstGeom prst="ellipse">
            <a:avLst/>
          </a:prstGeom>
          <a:solidFill>
            <a:srgbClr val="FCF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80896" y="298437"/>
            <a:ext cx="99639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Retailing is vital link in B5</a:t>
            </a:r>
          </a:p>
        </p:txBody>
      </p:sp>
    </p:spTree>
    <p:extLst>
      <p:ext uri="{BB962C8B-B14F-4D97-AF65-F5344CB8AC3E}">
        <p14:creationId xmlns:p14="http://schemas.microsoft.com/office/powerpoint/2010/main" val="154272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46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16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4" t="23434" r="24106" b="24293"/>
          <a:stretch/>
        </p:blipFill>
        <p:spPr>
          <a:xfrm>
            <a:off x="1290835" y="1453625"/>
            <a:ext cx="4574491" cy="45739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66273" y="1951422"/>
            <a:ext cx="3505768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Product of the Product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659262" y="2558274"/>
            <a:ext cx="0" cy="432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151834" y="3134567"/>
            <a:ext cx="1005468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Belief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659263" y="3740577"/>
            <a:ext cx="291" cy="432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59323" y="4317712"/>
            <a:ext cx="1790490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Knowledge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654568" y="4938114"/>
            <a:ext cx="0" cy="432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156451" y="5504309"/>
            <a:ext cx="1000851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Retail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+mn-lt"/>
              </a:rPr>
              <a:t>ZERO to 500 BV</a:t>
            </a:r>
          </a:p>
        </p:txBody>
      </p:sp>
    </p:spTree>
    <p:extLst>
      <p:ext uri="{BB962C8B-B14F-4D97-AF65-F5344CB8AC3E}">
        <p14:creationId xmlns:p14="http://schemas.microsoft.com/office/powerpoint/2010/main" val="302199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92339" y="1988639"/>
            <a:ext cx="525336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them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Show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Concern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Genuinely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Curious</a:t>
            </a:r>
          </a:p>
        </p:txBody>
      </p:sp>
      <p:sp>
        <p:nvSpPr>
          <p:cNvPr id="9" name="Title 19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+mn-lt"/>
              </a:rPr>
              <a:t>THE 3C’s APPROACH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-321" t="19900" b="19652"/>
          <a:stretch/>
        </p:blipFill>
        <p:spPr>
          <a:xfrm>
            <a:off x="6709951" y="2281317"/>
            <a:ext cx="4289710" cy="25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3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F65928-2CB1-4C08-9D77-E5004C28DF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Image result for worry">
            <a:extLst>
              <a:ext uri="{FF2B5EF4-FFF2-40B4-BE49-F238E27FC236}">
                <a16:creationId xmlns:a16="http://schemas.microsoft.com/office/drawing/2014/main" id="{E21D5C5E-DB72-44BD-9216-30AD6D05B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347012" cy="321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481C89-1219-4670-B500-CE981425E2AE}"/>
              </a:ext>
            </a:extLst>
          </p:cNvPr>
          <p:cNvSpPr txBox="1"/>
          <p:nvPr/>
        </p:nvSpPr>
        <p:spPr>
          <a:xfrm>
            <a:off x="-2859740" y="3624270"/>
            <a:ext cx="9206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0400" marR="0" lvl="7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wardian Script ITC" panose="030303020407070D0804" pitchFamily="66" charset="0"/>
                <a:ea typeface="+mn-ea"/>
                <a:cs typeface="+mn-cs"/>
              </a:rPr>
              <a:t>Retailing</a:t>
            </a:r>
          </a:p>
        </p:txBody>
      </p:sp>
      <p:pic>
        <p:nvPicPr>
          <p:cNvPr id="2054" name="Picture 6" descr="Image result for excited">
            <a:extLst>
              <a:ext uri="{FF2B5EF4-FFF2-40B4-BE49-F238E27FC236}">
                <a16:creationId xmlns:a16="http://schemas.microsoft.com/office/drawing/2014/main" id="{618CF420-8117-46BE-888B-23E94A5EA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12" y="3219133"/>
            <a:ext cx="5844988" cy="363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2BAE5B-A4A9-41B4-9B8E-C826678056C4}"/>
              </a:ext>
            </a:extLst>
          </p:cNvPr>
          <p:cNvSpPr txBox="1"/>
          <p:nvPr/>
        </p:nvSpPr>
        <p:spPr>
          <a:xfrm>
            <a:off x="5217459" y="278491"/>
            <a:ext cx="69745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0400" marR="0" lvl="7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wardian Script ITC" panose="030303020407070D0804" pitchFamily="66" charset="0"/>
                <a:ea typeface="+mn-ea"/>
                <a:cs typeface="+mn-cs"/>
              </a:rPr>
              <a:t>Presented By: </a:t>
            </a:r>
          </a:p>
          <a:p>
            <a:pPr marL="3200400" marR="0" lvl="7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wardian Script ITC" panose="030303020407070D0804" pitchFamily="66" charset="0"/>
                <a:ea typeface="+mn-ea"/>
                <a:cs typeface="+mn-cs"/>
              </a:rPr>
              <a:t>Jesscia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wardian Script ITC" panose="030303020407070D0804" pitchFamily="66" charset="0"/>
                <a:ea typeface="+mn-ea"/>
                <a:cs typeface="+mn-cs"/>
              </a:rPr>
              <a:t> Lee</a:t>
            </a:r>
          </a:p>
        </p:txBody>
      </p:sp>
    </p:spTree>
    <p:extLst>
      <p:ext uri="{BB962C8B-B14F-4D97-AF65-F5344CB8AC3E}">
        <p14:creationId xmlns:p14="http://schemas.microsoft.com/office/powerpoint/2010/main" val="15727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580"/>
            <a:ext cx="12192000" cy="6939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3524" y="4079191"/>
            <a:ext cx="418681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FFFF"/>
                </a:solidFill>
              </a:rPr>
              <a:t>Cashflow</a:t>
            </a:r>
            <a:r>
              <a:rPr lang="en-US" sz="6600" b="1" dirty="0">
                <a:solidFill>
                  <a:srgbClr val="FFFFFF"/>
                </a:solidFill>
              </a:rPr>
              <a:t> </a:t>
            </a:r>
          </a:p>
          <a:p>
            <a:r>
              <a:rPr lang="en-US" sz="6600" b="1" dirty="0">
                <a:solidFill>
                  <a:srgbClr val="FFFFFF"/>
                </a:solidFill>
              </a:rPr>
              <a:t>&amp; BVs/IBVs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15" l="9931" r="89838">
                        <a14:foregroundMark x1="76443" y1="52769" x2="76443" y2="52769"/>
                        <a14:foregroundMark x1="73210" y1="75538" x2="73210" y2="75538"/>
                        <a14:foregroundMark x1="71824" y1="84000" x2="71824" y2="84000"/>
                        <a14:foregroundMark x1="27714" y1="61538" x2="27714" y2="61538"/>
                        <a14:foregroundMark x1="28176" y1="43692" x2="28176" y2="43692"/>
                        <a14:foregroundMark x1="70208" y1="21538" x2="70208" y2="21538"/>
                        <a14:foregroundMark x1="71824" y1="21692" x2="71824" y2="21692"/>
                        <a14:foregroundMark x1="77136" y1="39538" x2="77136" y2="39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7287" y="1444644"/>
            <a:ext cx="3477950" cy="52209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115" y="383259"/>
            <a:ext cx="59076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</a:rPr>
              <a:t>Retailing is for...</a:t>
            </a:r>
          </a:p>
        </p:txBody>
      </p:sp>
    </p:spTree>
    <p:extLst>
      <p:ext uri="{BB962C8B-B14F-4D97-AF65-F5344CB8AC3E}">
        <p14:creationId xmlns:p14="http://schemas.microsoft.com/office/powerpoint/2010/main" val="2201527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AF6F46-2B32-4A69-B388-A5E2CB5F8DFA}"/>
              </a:ext>
            </a:extLst>
          </p:cNvPr>
          <p:cNvSpPr/>
          <p:nvPr/>
        </p:nvSpPr>
        <p:spPr>
          <a:xfrm>
            <a:off x="0" y="-31391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05348B-B4EB-42B8-A800-64FFDB4C7EF6}"/>
              </a:ext>
            </a:extLst>
          </p:cNvPr>
          <p:cNvSpPr txBox="1"/>
          <p:nvPr/>
        </p:nvSpPr>
        <p:spPr>
          <a:xfrm>
            <a:off x="3350058" y="178402"/>
            <a:ext cx="5980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STRANGERS</a:t>
            </a:r>
          </a:p>
        </p:txBody>
      </p:sp>
      <p:pic>
        <p:nvPicPr>
          <p:cNvPr id="3080" name="Picture 8" descr="Image result for strangers in BUS">
            <a:extLst>
              <a:ext uri="{FF2B5EF4-FFF2-40B4-BE49-F238E27FC236}">
                <a16:creationId xmlns:a16="http://schemas.microsoft.com/office/drawing/2014/main" id="{EF5B92E8-3BC3-42A9-A014-C571F1F1E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095" y="3456983"/>
            <a:ext cx="8624462" cy="339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people watching">
            <a:extLst>
              <a:ext uri="{FF2B5EF4-FFF2-40B4-BE49-F238E27FC236}">
                <a16:creationId xmlns:a16="http://schemas.microsoft.com/office/drawing/2014/main" id="{34F18E48-DECE-4523-BDEE-06963F610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21" y="-15941"/>
            <a:ext cx="2861389" cy="372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97A7B0-EC5C-4223-A5FB-B8F7E476B55D}"/>
              </a:ext>
            </a:extLst>
          </p:cNvPr>
          <p:cNvSpPr txBox="1"/>
          <p:nvPr/>
        </p:nvSpPr>
        <p:spPr>
          <a:xfrm>
            <a:off x="4751709" y="1430430"/>
            <a:ext cx="7171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bservation &amp;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irect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pproach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F1ED9F-2759-4A97-8C31-E9BB9D7716DB}"/>
              </a:ext>
            </a:extLst>
          </p:cNvPr>
          <p:cNvSpPr txBox="1"/>
          <p:nvPr/>
        </p:nvSpPr>
        <p:spPr>
          <a:xfrm>
            <a:off x="6831273" y="2413337"/>
            <a:ext cx="4998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utcome :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es/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pic>
        <p:nvPicPr>
          <p:cNvPr id="2052" name="Picture 4" descr="Image may contain: 2 people">
            <a:extLst>
              <a:ext uri="{FF2B5EF4-FFF2-40B4-BE49-F238E27FC236}">
                <a16:creationId xmlns:a16="http://schemas.microsoft.com/office/drawing/2014/main" id="{AEDFF31B-9C2E-4292-9715-8379CBAEF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2" y="2937435"/>
            <a:ext cx="3514372" cy="392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82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9D9EB2-BA5B-482B-A1E3-93BCA47151CB}"/>
              </a:ext>
            </a:extLst>
          </p:cNvPr>
          <p:cNvSpPr/>
          <p:nvPr/>
        </p:nvSpPr>
        <p:spPr>
          <a:xfrm>
            <a:off x="634483" y="0"/>
            <a:ext cx="1114075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9E8AF6EE-C894-445C-A0E1-501DD708D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931" y="972672"/>
            <a:ext cx="6366062" cy="447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1CF136-9195-480C-9E4B-FC339CE831C1}"/>
              </a:ext>
            </a:extLst>
          </p:cNvPr>
          <p:cNvSpPr txBox="1"/>
          <p:nvPr/>
        </p:nvSpPr>
        <p:spPr>
          <a:xfrm>
            <a:off x="5264293" y="-253109"/>
            <a:ext cx="62932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W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arm 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roups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07CB40-964F-4B08-9499-6EDF0CE379E3}"/>
              </a:ext>
            </a:extLst>
          </p:cNvPr>
          <p:cNvSpPr txBox="1"/>
          <p:nvPr/>
        </p:nvSpPr>
        <p:spPr>
          <a:xfrm>
            <a:off x="1273933" y="5703652"/>
            <a:ext cx="100238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Outcome: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Repeated Sale / Retail to Recruit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4DFDDC-7B08-45A8-908D-F169C08D82DE}"/>
              </a:ext>
            </a:extLst>
          </p:cNvPr>
          <p:cNvSpPr txBox="1"/>
          <p:nvPr/>
        </p:nvSpPr>
        <p:spPr>
          <a:xfrm>
            <a:off x="7971959" y="1495854"/>
            <a:ext cx="382459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Harder &amp; take longer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time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Intentionally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create awareness</a:t>
            </a:r>
          </a:p>
        </p:txBody>
      </p:sp>
    </p:spTree>
    <p:extLst>
      <p:ext uri="{BB962C8B-B14F-4D97-AF65-F5344CB8AC3E}">
        <p14:creationId xmlns:p14="http://schemas.microsoft.com/office/powerpoint/2010/main" val="149099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563F7D-57DE-4961-88C1-D715AB59A077}"/>
              </a:ext>
            </a:extLst>
          </p:cNvPr>
          <p:cNvSpPr/>
          <p:nvPr/>
        </p:nvSpPr>
        <p:spPr>
          <a:xfrm>
            <a:off x="0" y="-11206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BACC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4D9F1-D636-40A9-A815-E3AA9576D488}"/>
              </a:ext>
            </a:extLst>
          </p:cNvPr>
          <p:cNvSpPr txBox="1"/>
          <p:nvPr/>
        </p:nvSpPr>
        <p:spPr>
          <a:xfrm>
            <a:off x="0" y="598589"/>
            <a:ext cx="6567824" cy="1787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GROUP </a:t>
            </a:r>
          </a:p>
          <a:p>
            <a:pPr marL="0" marR="0" lvl="0" indent="0" algn="ctr" defTabSz="4572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events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9E9A5D-23BB-4CE1-9CEE-3F239ECA6BC9}"/>
              </a:ext>
            </a:extLst>
          </p:cNvPr>
          <p:cNvSpPr txBox="1"/>
          <p:nvPr/>
        </p:nvSpPr>
        <p:spPr>
          <a:xfrm>
            <a:off x="0" y="2582483"/>
            <a:ext cx="6567824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 Condensed" panose="020B0502040204020203" pitchFamily="34" charset="0"/>
                <a:ea typeface="DejaVu Serif Condensed" panose="02060606050605020204" pitchFamily="18" charset="0"/>
                <a:cs typeface="+mn-cs"/>
              </a:rPr>
              <a:t>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 Condensed" panose="020B0502040204020203" pitchFamily="34" charset="0"/>
                <a:ea typeface="DejaVu Serif Condensed" panose="02060606050605020204" pitchFamily="18" charset="0"/>
                <a:cs typeface="+mn-cs"/>
              </a:rPr>
              <a:t>ome parties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SemiLight Condensed" panose="020B0502040204020203" pitchFamily="34" charset="0"/>
              <a:ea typeface="DejaVu Serif Condensed" panose="02060606050605020204" pitchFamily="18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 Condensed" panose="020B0502040204020203" pitchFamily="34" charset="0"/>
                <a:ea typeface="DejaVu Serif Condensed" panose="02060606050605020204" pitchFamily="18" charset="0"/>
                <a:cs typeface="+mn-cs"/>
              </a:rPr>
              <a:t>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 Condensed" panose="020B0502040204020203" pitchFamily="34" charset="0"/>
                <a:ea typeface="DejaVu Serif Condensed" panose="02060606050605020204" pitchFamily="18" charset="0"/>
                <a:cs typeface="+mn-cs"/>
              </a:rPr>
              <a:t>ollaborate with external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 Condensed" panose="020B0502040204020203" pitchFamily="34" charset="0"/>
                <a:ea typeface="DejaVu Serif Condensed" panose="02060606050605020204" pitchFamily="18" charset="0"/>
                <a:cs typeface="+mn-cs"/>
              </a:rPr>
              <a:t>organisations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SemiLight Condensed" panose="020B0502040204020203" pitchFamily="34" charset="0"/>
              <a:ea typeface="DejaVu Serif Condensed" panose="02060606050605020204" pitchFamily="18" charset="0"/>
              <a:cs typeface="+mn-cs"/>
            </a:endParaRPr>
          </a:p>
        </p:txBody>
      </p:sp>
      <p:pic>
        <p:nvPicPr>
          <p:cNvPr id="9" name="Picture 6" descr="Image may contain: 3 people, including Fiona Tan Umg, people sitting, table and indoor">
            <a:extLst>
              <a:ext uri="{FF2B5EF4-FFF2-40B4-BE49-F238E27FC236}">
                <a16:creationId xmlns:a16="http://schemas.microsoft.com/office/drawing/2014/main" id="{C0549319-5CC2-447E-B9CC-A6954F691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824" y="2961114"/>
            <a:ext cx="5624176" cy="397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may contain: 6 people, including Doris Lee, people smiling, people sitting">
            <a:extLst>
              <a:ext uri="{FF2B5EF4-FFF2-40B4-BE49-F238E27FC236}">
                <a16:creationId xmlns:a16="http://schemas.microsoft.com/office/drawing/2014/main" id="{96A0383B-199B-4280-A3CB-9153768F6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824" y="11206"/>
            <a:ext cx="5753349" cy="323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0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may contain: one or more people and people sitting">
            <a:extLst>
              <a:ext uri="{FF2B5EF4-FFF2-40B4-BE49-F238E27FC236}">
                <a16:creationId xmlns:a16="http://schemas.microsoft.com/office/drawing/2014/main" id="{6954E600-51C0-4576-905B-B528A13E2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8" y="3097678"/>
            <a:ext cx="5013762" cy="376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s://apis.mail.yahoo.com/ws/v3/mailboxes/@.id==VjN-hA5fqNcZjCSluv8MMWJjZta5SXSyxnVWihH79VkMWnF4zwTd5az2RZ4v-ByW7Tm3xyTTgKkUtFMXJfBlZsjxvA/messages/@.id==AGAWFJZte65QW6MbqQu4AE1-yDQ/content/parts/@.id==1/thumbnail?appId=YMailNorrin">
            <a:extLst>
              <a:ext uri="{FF2B5EF4-FFF2-40B4-BE49-F238E27FC236}">
                <a16:creationId xmlns:a16="http://schemas.microsoft.com/office/drawing/2014/main" id="{7ECAB261-9A87-429C-A854-A606DC2427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77753" y="3276599"/>
            <a:ext cx="470647" cy="47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50C9F-7695-4886-91F4-E2D15CAEE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6031" y="-66699"/>
            <a:ext cx="5577840" cy="3137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32CFF-A016-4866-9FF3-3E4F29E07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005" y="3143996"/>
            <a:ext cx="4890246" cy="3667685"/>
          </a:xfrm>
          <a:prstGeom prst="rect">
            <a:avLst/>
          </a:prstGeom>
        </p:spPr>
      </p:pic>
      <p:sp>
        <p:nvSpPr>
          <p:cNvPr id="13" name="AutoShape 16" descr="https://apis.mail.yahoo.com/ws/v3/mailboxes/@.id==VjN-hA5fqNcZjCSluv8MMWJjZta5SXSyxnVWihH79VkMWnF4zwTd5az2RZ4v-ByW7Tm3xyTTgKkUtFMXJfBlZsjxvA/messages/@.id==AGAWFJZte65QW6MbqQu4AE1-yDQ/content/parts/@.id==10/thumbnail?appId=YMailNorrin">
            <a:extLst>
              <a:ext uri="{FF2B5EF4-FFF2-40B4-BE49-F238E27FC236}">
                <a16:creationId xmlns:a16="http://schemas.microsoft.com/office/drawing/2014/main" id="{60A73FE5-A022-4B52-A449-2B116C678D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D95DF08-A6B8-4E8D-8805-2891D6A2C9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8800"/>
          <a:stretch/>
        </p:blipFill>
        <p:spPr>
          <a:xfrm>
            <a:off x="7807604" y="3581400"/>
            <a:ext cx="4419600" cy="32302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680496-E163-4181-87FF-2F1ED510B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0550" y="-67981"/>
            <a:ext cx="257175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135070-D102-42C1-AD86-F80F73C792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1894" y="-34835"/>
            <a:ext cx="4419600" cy="366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42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may contain: 12 people, including Vivi Love Vabbit, Jessica Lee, Susan Na and Ken Tai, people smiling, people sitting and indoor">
            <a:extLst>
              <a:ext uri="{FF2B5EF4-FFF2-40B4-BE49-F238E27FC236}">
                <a16:creationId xmlns:a16="http://schemas.microsoft.com/office/drawing/2014/main" id="{B9E2FB61-6EAA-470C-A008-208F96881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28816" cy="67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may contain: 6 people, including Shamaine Kok and Fiona Tan Umg, people smiling, indoor">
            <a:extLst>
              <a:ext uri="{FF2B5EF4-FFF2-40B4-BE49-F238E27FC236}">
                <a16:creationId xmlns:a16="http://schemas.microsoft.com/office/drawing/2014/main" id="{09CDF57A-2383-4972-B076-396DF4CF0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072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767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44" y="0"/>
            <a:ext cx="1028153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88159" y="224087"/>
            <a:ext cx="702288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Objective of Retailing is solving their </a:t>
            </a:r>
            <a:r>
              <a:rPr lang="en-US" sz="5400" b="1" dirty="0"/>
              <a:t>PROBLEM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2168" y="4895579"/>
            <a:ext cx="1180145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6B536D"/>
                </a:solidFill>
                <a:latin typeface="Snell Roundhand"/>
                <a:cs typeface="Snell Roundhand"/>
              </a:rPr>
              <a:t>Matching Products to People </a:t>
            </a:r>
          </a:p>
          <a:p>
            <a:r>
              <a:rPr lang="en-US" sz="5400" dirty="0">
                <a:solidFill>
                  <a:srgbClr val="6B536D"/>
                </a:solidFill>
                <a:latin typeface="Snell Roundhand"/>
                <a:cs typeface="Snell Roundhand"/>
              </a:rPr>
              <a:t>&amp; People to Products</a:t>
            </a:r>
            <a:endParaRPr lang="en-US" sz="5400" b="1" dirty="0">
              <a:solidFill>
                <a:srgbClr val="6B536D"/>
              </a:solidFill>
              <a:latin typeface="Snell Roundhand"/>
              <a:cs typeface="Snell Roundhand"/>
            </a:endParaRPr>
          </a:p>
        </p:txBody>
      </p:sp>
    </p:spTree>
    <p:extLst>
      <p:ext uri="{BB962C8B-B14F-4D97-AF65-F5344CB8AC3E}">
        <p14:creationId xmlns:p14="http://schemas.microsoft.com/office/powerpoint/2010/main" val="2661256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898375" y="581627"/>
            <a:ext cx="2758154" cy="211656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9975C5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76079" y="632689"/>
            <a:ext cx="2758154" cy="211656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674797" y="4283073"/>
            <a:ext cx="2758154" cy="211656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sp>
        <p:nvSpPr>
          <p:cNvPr id="28" name="Rectangle 27"/>
          <p:cNvSpPr/>
          <p:nvPr/>
        </p:nvSpPr>
        <p:spPr>
          <a:xfrm>
            <a:off x="1850651" y="4231764"/>
            <a:ext cx="2758154" cy="211656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sp>
        <p:nvSpPr>
          <p:cNvPr id="5" name="Rectangle 4"/>
          <p:cNvSpPr/>
          <p:nvPr/>
        </p:nvSpPr>
        <p:spPr>
          <a:xfrm>
            <a:off x="1887094" y="570335"/>
            <a:ext cx="2758154" cy="211656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Belief</a:t>
            </a:r>
          </a:p>
        </p:txBody>
      </p:sp>
      <p:sp>
        <p:nvSpPr>
          <p:cNvPr id="6" name="Rectangle 5"/>
          <p:cNvSpPr/>
          <p:nvPr/>
        </p:nvSpPr>
        <p:spPr>
          <a:xfrm>
            <a:off x="1839370" y="4233300"/>
            <a:ext cx="2758154" cy="211656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Result</a:t>
            </a:r>
          </a:p>
        </p:txBody>
      </p:sp>
      <p:sp>
        <p:nvSpPr>
          <p:cNvPr id="7" name="Rectangle 6"/>
          <p:cNvSpPr/>
          <p:nvPr/>
        </p:nvSpPr>
        <p:spPr>
          <a:xfrm>
            <a:off x="7663516" y="4297437"/>
            <a:ext cx="2758154" cy="211656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Action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7664798" y="608569"/>
            <a:ext cx="2758154" cy="211656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Attitude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80548" y="2186339"/>
            <a:ext cx="45861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Retail Diagnostic Tool</a:t>
            </a:r>
          </a:p>
        </p:txBody>
      </p:sp>
      <p:sp>
        <p:nvSpPr>
          <p:cNvPr id="32" name="Oval 31"/>
          <p:cNvSpPr/>
          <p:nvPr/>
        </p:nvSpPr>
        <p:spPr>
          <a:xfrm>
            <a:off x="13010444" y="1241778"/>
            <a:ext cx="914400" cy="914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riped Right Arrow 33"/>
          <p:cNvSpPr/>
          <p:nvPr/>
        </p:nvSpPr>
        <p:spPr>
          <a:xfrm rot="10800000">
            <a:off x="4957128" y="5012603"/>
            <a:ext cx="2402365" cy="849738"/>
          </a:xfrm>
          <a:prstGeom prst="stripedRightArrow">
            <a:avLst>
              <a:gd name="adj1" fmla="val 50000"/>
              <a:gd name="adj2" fmla="val 110582"/>
            </a:avLst>
          </a:prstGeom>
          <a:solidFill>
            <a:srgbClr val="AD8458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Striped Right Arrow 34"/>
          <p:cNvSpPr/>
          <p:nvPr/>
        </p:nvSpPr>
        <p:spPr>
          <a:xfrm>
            <a:off x="4978783" y="1094086"/>
            <a:ext cx="2402365" cy="849738"/>
          </a:xfrm>
          <a:prstGeom prst="stripedRightArrow">
            <a:avLst>
              <a:gd name="adj1" fmla="val 50000"/>
              <a:gd name="adj2" fmla="val 110582"/>
            </a:avLst>
          </a:prstGeom>
          <a:solidFill>
            <a:srgbClr val="AD8458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Striped Right Arrow 35"/>
          <p:cNvSpPr/>
          <p:nvPr/>
        </p:nvSpPr>
        <p:spPr>
          <a:xfrm rot="5400000">
            <a:off x="8545268" y="2698211"/>
            <a:ext cx="1195128" cy="1624977"/>
          </a:xfrm>
          <a:prstGeom prst="stripedRightArrow">
            <a:avLst>
              <a:gd name="adj1" fmla="val 50000"/>
              <a:gd name="adj2" fmla="val 48864"/>
            </a:avLst>
          </a:prstGeom>
          <a:solidFill>
            <a:srgbClr val="AD8458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Striped Right Arrow 36"/>
          <p:cNvSpPr/>
          <p:nvPr/>
        </p:nvSpPr>
        <p:spPr>
          <a:xfrm rot="16200000">
            <a:off x="2589994" y="2626525"/>
            <a:ext cx="1195128" cy="1624977"/>
          </a:xfrm>
          <a:prstGeom prst="stripedRightArrow">
            <a:avLst>
              <a:gd name="adj1" fmla="val 50000"/>
              <a:gd name="adj2" fmla="val 48864"/>
            </a:avLst>
          </a:prstGeom>
          <a:solidFill>
            <a:srgbClr val="AD8458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19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68103" y="-168066"/>
            <a:ext cx="12925109" cy="7712332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153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8030" y="1083087"/>
            <a:ext cx="653726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FFFF"/>
                </a:solidFill>
              </a:rPr>
              <a:t>Believe in your retail potential</a:t>
            </a:r>
          </a:p>
        </p:txBody>
      </p:sp>
    </p:spTree>
    <p:extLst>
      <p:ext uri="{BB962C8B-B14F-4D97-AF65-F5344CB8AC3E}">
        <p14:creationId xmlns:p14="http://schemas.microsoft.com/office/powerpoint/2010/main" val="3998196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423" y="-166495"/>
            <a:ext cx="12341423" cy="702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17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394" y="-272004"/>
            <a:ext cx="12505905" cy="8301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3808" y="5041964"/>
            <a:ext cx="2428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SHOP.COM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1578" y="1030074"/>
            <a:ext cx="56174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FFFF"/>
                </a:solidFill>
              </a:rPr>
              <a:t>SHOP.COM</a:t>
            </a:r>
          </a:p>
        </p:txBody>
      </p:sp>
      <p:sp>
        <p:nvSpPr>
          <p:cNvPr id="5" name="TextBox 4"/>
          <p:cNvSpPr txBox="1"/>
          <p:nvPr/>
        </p:nvSpPr>
        <p:spPr>
          <a:xfrm rot="21540000">
            <a:off x="7257229" y="4279342"/>
            <a:ext cx="26734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SHOP.COM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9759" y="2511109"/>
            <a:ext cx="10814505" cy="1477328"/>
          </a:xfrm>
          <a:prstGeom prst="rect">
            <a:avLst/>
          </a:prstGeom>
          <a:solidFill>
            <a:srgbClr val="BEA2DC">
              <a:alpha val="84000"/>
            </a:srgbClr>
          </a:solidFill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9600" b="1" dirty="0">
                <a:solidFill>
                  <a:srgbClr val="FFF551"/>
                </a:solidFill>
              </a:rPr>
              <a:t>Use</a:t>
            </a:r>
            <a:r>
              <a:rPr lang="en-US" sz="9600" dirty="0">
                <a:solidFill>
                  <a:srgbClr val="FFF551"/>
                </a:solidFill>
              </a:rPr>
              <a:t>   </a:t>
            </a:r>
            <a:r>
              <a:rPr lang="en-US" sz="9600" b="1" dirty="0">
                <a:solidFill>
                  <a:srgbClr val="FFF551"/>
                </a:solidFill>
              </a:rPr>
              <a:t>Learn</a:t>
            </a:r>
            <a:r>
              <a:rPr lang="en-US" sz="9600" dirty="0">
                <a:solidFill>
                  <a:srgbClr val="FFF551"/>
                </a:solidFill>
              </a:rPr>
              <a:t>   </a:t>
            </a:r>
            <a:r>
              <a:rPr lang="en-US" sz="9600" b="1" dirty="0">
                <a:solidFill>
                  <a:srgbClr val="FFF551"/>
                </a:solidFill>
              </a:rPr>
              <a:t>Share</a:t>
            </a:r>
            <a:endParaRPr lang="en-US" sz="9600" dirty="0">
              <a:solidFill>
                <a:srgbClr val="FFF55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8558" y="626585"/>
            <a:ext cx="61239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551"/>
                </a:solidFill>
                <a:latin typeface="Snell Roundhand"/>
                <a:cs typeface="Snell Roundhand"/>
              </a:rPr>
              <a:t>“Experiential” Retailing</a:t>
            </a:r>
          </a:p>
        </p:txBody>
      </p:sp>
    </p:spTree>
    <p:extLst>
      <p:ext uri="{BB962C8B-B14F-4D97-AF65-F5344CB8AC3E}">
        <p14:creationId xmlns:p14="http://schemas.microsoft.com/office/powerpoint/2010/main" val="4163580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033" y="-2122624"/>
            <a:ext cx="12322745" cy="9242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759" y="4882707"/>
            <a:ext cx="10814505" cy="1477328"/>
          </a:xfrm>
          <a:prstGeom prst="rect">
            <a:avLst/>
          </a:prstGeom>
          <a:noFill/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9600" b="1" dirty="0">
                <a:solidFill>
                  <a:srgbClr val="FFF551"/>
                </a:solidFill>
              </a:rPr>
              <a:t>Use</a:t>
            </a:r>
            <a:r>
              <a:rPr lang="en-US" sz="9600" dirty="0">
                <a:solidFill>
                  <a:srgbClr val="FFF551"/>
                </a:solidFill>
              </a:rPr>
              <a:t>   </a:t>
            </a:r>
            <a:r>
              <a:rPr lang="en-US" sz="9600" b="1" dirty="0">
                <a:solidFill>
                  <a:srgbClr val="FFF551"/>
                </a:solidFill>
              </a:rPr>
              <a:t>Learn</a:t>
            </a:r>
            <a:r>
              <a:rPr lang="en-US" sz="9600" dirty="0">
                <a:solidFill>
                  <a:srgbClr val="FFF551"/>
                </a:solidFill>
              </a:rPr>
              <a:t>   </a:t>
            </a:r>
            <a:r>
              <a:rPr lang="en-US" sz="9600" b="1" dirty="0">
                <a:solidFill>
                  <a:srgbClr val="FFF551"/>
                </a:solidFill>
              </a:rPr>
              <a:t>Share</a:t>
            </a:r>
            <a:endParaRPr lang="en-US" sz="9600" dirty="0">
              <a:solidFill>
                <a:srgbClr val="FFF5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826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63500"/>
            <a:ext cx="11938000" cy="6718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0346" y="4332360"/>
            <a:ext cx="113500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Teamwork makes Retailing work</a:t>
            </a:r>
          </a:p>
        </p:txBody>
      </p:sp>
    </p:spTree>
    <p:extLst>
      <p:ext uri="{BB962C8B-B14F-4D97-AF65-F5344CB8AC3E}">
        <p14:creationId xmlns:p14="http://schemas.microsoft.com/office/powerpoint/2010/main" val="2830334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2369</TotalTime>
  <Words>253</Words>
  <Application>Microsoft Office PowerPoint</Application>
  <PresentationFormat>Widescreen</PresentationFormat>
  <Paragraphs>84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Bahnschrift SemiLight Condensed</vt:lpstr>
      <vt:lpstr>DejaVu Serif Condensed</vt:lpstr>
      <vt:lpstr>Snell Roundhand</vt:lpstr>
      <vt:lpstr>Agency FB</vt:lpstr>
      <vt:lpstr>Arial</vt:lpstr>
      <vt:lpstr>Britannic Bold</vt:lpstr>
      <vt:lpstr>Calibri</vt:lpstr>
      <vt:lpstr>Calibri Light</vt:lpstr>
      <vt:lpstr>Edwardian Script ITC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ZERO to 500 BV</vt:lpstr>
      <vt:lpstr>THE 3C’s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Cheng</dc:creator>
  <cp:lastModifiedBy>Jermaine Khoo</cp:lastModifiedBy>
  <cp:revision>64</cp:revision>
  <dcterms:created xsi:type="dcterms:W3CDTF">2018-09-12T01:20:39Z</dcterms:created>
  <dcterms:modified xsi:type="dcterms:W3CDTF">2018-11-01T10:12:58Z</dcterms:modified>
</cp:coreProperties>
</file>